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8" r:id="rId18"/>
  </p:sldIdLst>
  <p:sldSz cx="12192000" cy="6858000"/>
  <p:notesSz cx="6858000" cy="9144000"/>
  <p:embeddedFontLst>
    <p:embeddedFont>
      <p:font typeface="Arial Narrow" panose="020B0606020202030204" pitchFamily="34" charset="0"/>
      <p:regular r:id="rId20"/>
      <p:bold r:id="rId21"/>
      <p:italic r:id="rId22"/>
      <p:boldItalic r:id="rId23"/>
    </p:embeddedFont>
    <p:embeddedFont>
      <p:font typeface="Bookman Old Style" panose="02050604050505020204" pitchFamily="18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Comic Sans MS" panose="030F0702030302020204" pitchFamily="66" charset="0"/>
      <p:regular r:id="rId32"/>
      <p:bold r:id="rId33"/>
      <p:italic r:id="rId34"/>
      <p:boldItalic r:id="rId35"/>
    </p:embeddedFont>
    <p:embeddedFont>
      <p:font typeface="Merriweather" panose="020B0604020202020204" charset="-52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  <p:embeddedFont>
      <p:font typeface="Wingdings 3" panose="05040102010807070707" pitchFamily="18" charset="2"/>
      <p:regular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43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9291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2704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18590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3965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3702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3228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42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0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0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4999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35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24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6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23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179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eentocyprus.com/istoriya-kipra.html" TargetMode="External"/><Relationship Id="rId3" Type="http://schemas.openxmlformats.org/officeDocument/2006/relationships/hyperlink" Target="https://ru.wikipedia.org/wiki/%D0%A2%D1%83%D1%80%D0%B8%D0%B7%D0%BC_%D0%BD%D0%B0_%D0%9A%D0%B8%D0%BF%D1%80%D0%B5" TargetMode="External"/><Relationship Id="rId7" Type="http://schemas.openxmlformats.org/officeDocument/2006/relationships/hyperlink" Target="https://cyprusbutterfly.com.cy/blogs/cyprus-within-the-british-empi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yprusmagazine.ru/istoriya-kipra/" TargetMode="External"/><Relationship Id="rId5" Type="http://schemas.openxmlformats.org/officeDocument/2006/relationships/hyperlink" Target="https://countrymeters.info/ru/Cyprus" TargetMode="External"/><Relationship Id="rId10" Type="http://schemas.openxmlformats.org/officeDocument/2006/relationships/hyperlink" Target="https://cyprusbutterfly.com.cy/reference/cyprus-flag" TargetMode="External"/><Relationship Id="rId4" Type="http://schemas.openxmlformats.org/officeDocument/2006/relationships/hyperlink" Target="https://zen.yandex.ru/media/id/5e7b8daa7bdb6e1b170e5cd0/top35-glavnye-dostoprimechatelnosti-kipra-chto-posmotret-i-kuda-shodit-foto-s-opisaniem-5f1c701409237c61745a5761" TargetMode="External"/><Relationship Id="rId9" Type="http://schemas.openxmlformats.org/officeDocument/2006/relationships/hyperlink" Target="https://blazon.ru/strany/gerb-kipra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987226" y="100013"/>
            <a:ext cx="10217547" cy="156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Министерство науки и высшего образования Российской Федерации</a:t>
            </a:r>
            <a:br>
              <a:rPr lang="ru-RU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Федеральное государственное бюджетное образовательное учреждение высшего образования</a:t>
            </a:r>
            <a:br>
              <a:rPr lang="ru-RU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“Российский экономический Университет им. Г.В. Плеханова</a:t>
            </a:r>
            <a:br>
              <a:rPr lang="ru-RU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Московский приборостроительный техникум</a:t>
            </a:r>
            <a:br>
              <a:rPr lang="ru-RU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idx="1"/>
          </p:nvPr>
        </p:nvSpPr>
        <p:spPr>
          <a:xfrm>
            <a:off x="3137495" y="2366414"/>
            <a:ext cx="5917007" cy="126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КИПР</a:t>
            </a:r>
            <a:r>
              <a:rPr lang="ru-RU" sz="36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7712869" y="5443630"/>
            <a:ext cx="4479131" cy="121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Выполнил студент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Группы ИС50-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</a:rPr>
              <a:t>Ромашов Андрей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58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ТУРИЗМ 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1046073" y="1230593"/>
            <a:ext cx="986820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1" dirty="0">
                <a:latin typeface="Comic Sans MS"/>
                <a:ea typeface="Comic Sans MS"/>
                <a:cs typeface="Comic Sans MS"/>
                <a:sym typeface="Comic Sans MS"/>
              </a:rPr>
              <a:t>Туризм на Кипре </a:t>
            </a: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— одна из ключевых сфер </a:t>
            </a:r>
            <a:r>
              <a:rPr lang="ru-RU" sz="1800" b="0" i="0" u="none" strike="noStrike" dirty="0">
                <a:latin typeface="Comic Sans MS"/>
                <a:ea typeface="Comic Sans MS"/>
                <a:cs typeface="Comic Sans MS"/>
                <a:sym typeface="Comic Sans MS"/>
              </a:rPr>
              <a:t>экономики Республики Кипр</a:t>
            </a:r>
            <a:r>
              <a:rPr lang="ru-RU" sz="1800" b="0" i="0" baseline="30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влияющая на культуру Кипра и её развитие на протяжении многих лет. В 2006 году туризм давал 10,7 % ВВП страны, а общая занятость в туристической сфере оценивалась в 113 тысяч человек. С турпотоком в 4 миллиона туристов в год Кипр занимает 40-е место по популярности в мире и 6-е место по числу туристов на душу населения. Кипр является полноправным членом </a:t>
            </a:r>
            <a:r>
              <a:rPr lang="ru-RU" sz="1800" b="0" i="0" strike="noStrike" dirty="0">
                <a:latin typeface="Comic Sans MS"/>
                <a:ea typeface="Comic Sans MS"/>
                <a:cs typeface="Comic Sans MS"/>
                <a:sym typeface="Comic Sans MS"/>
              </a:rPr>
              <a:t>Всемирной туристской организации</a:t>
            </a: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 с 1975 года.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omic Sans MS"/>
                <a:ea typeface="Comic Sans MS"/>
                <a:cs typeface="Comic Sans MS"/>
                <a:sym typeface="Comic Sans MS"/>
              </a:rPr>
              <a:t>За последние 6 лет число посещающих Кипр туристов увеличилось на 35%, а прибыль от туризма- на 50 %</a:t>
            </a:r>
            <a:endParaRPr dirty="0"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62427"/>
            <a:ext cx="5281574" cy="29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862426"/>
            <a:ext cx="6096000" cy="299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0" y="248575"/>
            <a:ext cx="12192000" cy="114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b="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ТУРИЗМ</a:t>
            </a:r>
            <a:br>
              <a:rPr lang="ru-RU" dirty="0"/>
            </a:br>
            <a:endParaRPr dirty="0"/>
          </a:p>
        </p:txBody>
      </p:sp>
      <p:sp>
        <p:nvSpPr>
          <p:cNvPr id="184" name="Google Shape;184;p26"/>
          <p:cNvSpPr txBox="1"/>
          <p:nvPr/>
        </p:nvSpPr>
        <p:spPr>
          <a:xfrm>
            <a:off x="62788" y="2805227"/>
            <a:ext cx="4250132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omic Sans MS"/>
                <a:ea typeface="Comic Sans MS"/>
                <a:cs typeface="Comic Sans MS"/>
                <a:sym typeface="Comic Sans MS"/>
              </a:rPr>
              <a:t>Крупнеющие курорты: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2000"/>
              <a:buFont typeface="Noto Sans Symbols"/>
              <a:buChar char="❖"/>
            </a:pPr>
            <a:r>
              <a:rPr lang="ru-RU" sz="2000" dirty="0">
                <a:latin typeface="Comic Sans MS"/>
                <a:ea typeface="Comic Sans MS"/>
                <a:cs typeface="Comic Sans MS"/>
                <a:sym typeface="Comic Sans MS"/>
              </a:rPr>
              <a:t>Пафос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2000"/>
              <a:buFont typeface="Noto Sans Symbols"/>
              <a:buChar char="❖"/>
            </a:pPr>
            <a:r>
              <a:rPr lang="ru-RU" sz="2000" dirty="0" err="1">
                <a:latin typeface="Comic Sans MS"/>
                <a:ea typeface="Comic Sans MS"/>
                <a:cs typeface="Comic Sans MS"/>
                <a:sym typeface="Comic Sans MS"/>
              </a:rPr>
              <a:t>Ларнака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2000"/>
              <a:buFont typeface="Noto Sans Symbols"/>
              <a:buChar char="❖"/>
            </a:pPr>
            <a:r>
              <a:rPr lang="ru-RU" sz="2000" dirty="0">
                <a:latin typeface="Comic Sans MS"/>
                <a:ea typeface="Comic Sans MS"/>
                <a:cs typeface="Comic Sans MS"/>
                <a:sym typeface="Comic Sans MS"/>
              </a:rPr>
              <a:t>Айя-</a:t>
            </a:r>
            <a:r>
              <a:rPr lang="ru-RU" sz="2000" dirty="0" err="1">
                <a:latin typeface="Comic Sans MS"/>
                <a:ea typeface="Comic Sans MS"/>
                <a:cs typeface="Comic Sans MS"/>
                <a:sym typeface="Comic Sans MS"/>
              </a:rPr>
              <a:t>Напа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2000"/>
              <a:buFont typeface="Noto Sans Symbols"/>
              <a:buChar char="❖"/>
            </a:pPr>
            <a:r>
              <a:rPr lang="ru-RU" sz="2000" dirty="0">
                <a:latin typeface="Comic Sans MS"/>
                <a:ea typeface="Comic Sans MS"/>
                <a:cs typeface="Comic Sans MS"/>
                <a:sym typeface="Comic Sans MS"/>
              </a:rPr>
              <a:t>Лимасол</a:t>
            </a:r>
            <a:endParaRPr dirty="0"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500" y="1531620"/>
            <a:ext cx="3718560" cy="254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3440" y="4572000"/>
            <a:ext cx="371856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1500" y="4572000"/>
            <a:ext cx="371856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3440" y="1531620"/>
            <a:ext cx="3718560" cy="2547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7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ТУРИЗМ</a:t>
            </a:r>
            <a:r>
              <a:rPr lang="ru-RU"/>
              <a:t> 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373380" y="2686321"/>
            <a:ext cx="5105400" cy="2308324"/>
          </a:xfrm>
          <a:prstGeom prst="rect">
            <a:avLst/>
          </a:prstGeom>
          <a:noFill/>
          <a:ln w="9525" cap="flat" cmpd="sng">
            <a:solidFill>
              <a:srgbClr val="DDEA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Arial"/>
                <a:ea typeface="Arial"/>
                <a:cs typeface="Arial"/>
                <a:sym typeface="Arial"/>
              </a:rPr>
              <a:t>Город Пафос включён в список мирового культурного наследия ЮНЕСКО, и также известен тем, что вблизи от него находится бухта Афродиты. По легенде, в этом месте богиня любви и красоты родилась из пены морской. Также есть легенда: кто найдет на берегу бухты камень в виде сердца, найдет себе большую любовь.</a:t>
            </a:r>
            <a:endParaRPr dirty="0"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980" y="1349011"/>
            <a:ext cx="3550920" cy="267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0960" y="4183380"/>
            <a:ext cx="4511040" cy="267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0" y="275208"/>
            <a:ext cx="121920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600"/>
              <a:buFont typeface="Arial"/>
              <a:buNone/>
            </a:pPr>
            <a:br>
              <a:rPr lang="ru-RU" dirty="0"/>
            </a:br>
            <a:br>
              <a:rPr lang="ru-RU" dirty="0"/>
            </a:br>
            <a:r>
              <a:rPr lang="ru-RU" b="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ДОСТОПРИМЕЧАТЕЛЬНОСТИ</a:t>
            </a:r>
            <a:r>
              <a:rPr lang="ru-RU" dirty="0"/>
              <a:t> </a:t>
            </a:r>
            <a:br>
              <a:rPr lang="ru-RU" dirty="0"/>
            </a:br>
            <a:endParaRPr dirty="0"/>
          </a:p>
        </p:txBody>
      </p:sp>
      <p:sp>
        <p:nvSpPr>
          <p:cNvPr id="209" name="Google Shape;209;p29"/>
          <p:cNvSpPr txBox="1"/>
          <p:nvPr/>
        </p:nvSpPr>
        <p:spPr>
          <a:xfrm>
            <a:off x="2621280" y="1051114"/>
            <a:ext cx="595122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dirty="0">
                <a:latin typeface="Comic Sans MS"/>
                <a:ea typeface="Comic Sans MS"/>
                <a:cs typeface="Comic Sans MS"/>
                <a:sym typeface="Comic Sans MS"/>
              </a:rPr>
              <a:t>Гробницы царей в Пафосе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Гробницы царей в Пафосе — это некрополь, построенный в IV—III столетия до нашей эры. Хоть гробницы и названы царскими, здесь вы не найдёте могилы правителей, лишь захоронения здешней знати. Задолго до обнаружения этого места археологами, эти края разграбили искатели сокровищ, а до настоящего времени сохранились лишь внешние стены сооружений.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99558"/>
            <a:ext cx="4404360" cy="275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3280" y="4099558"/>
            <a:ext cx="4937760" cy="275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ДОСТОПРИМЕЧАТЕЛЬНОСТИ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6309360" y="1613030"/>
            <a:ext cx="540258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ru-RU" sz="1800" b="1" i="0" dirty="0">
                <a:latin typeface="Comic Sans MS"/>
                <a:ea typeface="Comic Sans MS"/>
                <a:cs typeface="Comic Sans MS"/>
                <a:sym typeface="Comic Sans MS"/>
              </a:rPr>
              <a:t>Голубая лагуна (г. Айя-</a:t>
            </a:r>
            <a:r>
              <a:rPr lang="ru-RU" sz="1800" b="1" i="0" dirty="0" err="1">
                <a:latin typeface="Comic Sans MS"/>
                <a:ea typeface="Comic Sans MS"/>
                <a:cs typeface="Comic Sans MS"/>
                <a:sym typeface="Comic Sans MS"/>
              </a:rPr>
              <a:t>Напа</a:t>
            </a:r>
            <a:r>
              <a:rPr lang="ru-RU" sz="1800" b="1" i="0" dirty="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Голубая лагуна относится к природным памятникам страны, находящаяся вблизи известного курортного города Айя-</a:t>
            </a:r>
            <a:r>
              <a:rPr lang="ru-RU" sz="1800" b="0" i="0" dirty="0" err="1">
                <a:latin typeface="Comic Sans MS"/>
                <a:ea typeface="Comic Sans MS"/>
                <a:cs typeface="Comic Sans MS"/>
                <a:sym typeface="Comic Sans MS"/>
              </a:rPr>
              <a:t>Напа</a:t>
            </a: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. Место необычайно красиво, сочетает в себе величественные скалы, яркую зелень и лазурь прибрежных вод моря. Вода здесь до того кристально чиста, что даже не заходя в неё, вы сможете увидеть разных пёстрых рыб.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" y="1613030"/>
            <a:ext cx="4637850" cy="262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2309" y="4475352"/>
            <a:ext cx="5105400" cy="238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5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ДОСТОПРИМЕЧАТЕЛЬНОСТИ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198120" y="874396"/>
            <a:ext cx="5326380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dirty="0">
                <a:latin typeface="Comic Sans MS"/>
                <a:ea typeface="Comic Sans MS"/>
                <a:cs typeface="Comic Sans MS"/>
                <a:sym typeface="Comic Sans MS"/>
              </a:rPr>
              <a:t>Соленое озеро и фламинго (г. </a:t>
            </a:r>
            <a:r>
              <a:rPr lang="ru-RU" sz="1800" b="1" i="0" dirty="0" err="1">
                <a:latin typeface="Comic Sans MS"/>
                <a:ea typeface="Comic Sans MS"/>
                <a:cs typeface="Comic Sans MS"/>
                <a:sym typeface="Comic Sans MS"/>
              </a:rPr>
              <a:t>Ларнака</a:t>
            </a:r>
            <a:r>
              <a:rPr lang="ru-RU" sz="1800" b="1" i="0" dirty="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Большинство путешественников, которые бывали на Кипре, хотя бы единожды ездили вдоль белоснежных берегов Солёного озера, что располагается между </a:t>
            </a:r>
            <a:r>
              <a:rPr lang="ru-RU" sz="1800" b="0" i="0" dirty="0" err="1">
                <a:latin typeface="Comic Sans MS"/>
                <a:ea typeface="Comic Sans MS"/>
                <a:cs typeface="Comic Sans MS"/>
                <a:sym typeface="Comic Sans MS"/>
              </a:rPr>
              <a:t>Ларнакой</a:t>
            </a: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 и деревней </a:t>
            </a:r>
            <a:r>
              <a:rPr lang="ru-RU" sz="1800" b="0" i="0" dirty="0" err="1">
                <a:latin typeface="Comic Sans MS"/>
                <a:ea typeface="Comic Sans MS"/>
                <a:cs typeface="Comic Sans MS"/>
                <a:sym typeface="Comic Sans MS"/>
              </a:rPr>
              <a:t>Дромоласкиас</a:t>
            </a: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. Место представляет собой несколько смежных озёр, что занимают примерно два квадратных километра территории. Здесь можно встретить множество животных. Однако главнее всего здесь удивительные фламинго, что прилетают в эти края в зимний сезон. Из-за этого с осени до весны посетители могут лицезреть красоту и грациозность розовых птиц. Близко подойти к птицам не получится, поскольку они весьма осторожны, из-за чего держат дистанцию с человеком и находятся далеко от берега. Чтобы разглядеть их во всей красоте, некоторые путешественники даже приносят с собой бинокли.</a:t>
            </a:r>
            <a:endParaRPr dirty="0"/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874396"/>
            <a:ext cx="4732020" cy="315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9980" y="4145625"/>
            <a:ext cx="4732020" cy="27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ДОСТОПРИМЕЧАТЕЛЬНОСТИ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6309360" y="1691700"/>
            <a:ext cx="588264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dirty="0">
                <a:latin typeface="Comic Sans MS"/>
                <a:ea typeface="Comic Sans MS"/>
                <a:cs typeface="Comic Sans MS"/>
                <a:sym typeface="Comic Sans MS"/>
              </a:rPr>
              <a:t>Пляж </a:t>
            </a:r>
            <a:r>
              <a:rPr lang="ru-RU" sz="1800" b="1" i="0" dirty="0" err="1">
                <a:latin typeface="Comic Sans MS"/>
                <a:ea typeface="Comic Sans MS"/>
                <a:cs typeface="Comic Sans MS"/>
                <a:sym typeface="Comic Sans MS"/>
              </a:rPr>
              <a:t>Нисси</a:t>
            </a:r>
            <a:r>
              <a:rPr lang="ru-RU" sz="1800" b="1" i="0" dirty="0">
                <a:latin typeface="Comic Sans MS"/>
                <a:ea typeface="Comic Sans MS"/>
                <a:cs typeface="Comic Sans MS"/>
                <a:sym typeface="Comic Sans MS"/>
              </a:rPr>
              <a:t> Бич (г. Айя-</a:t>
            </a:r>
            <a:r>
              <a:rPr lang="ru-RU" sz="1800" b="1" i="0" dirty="0" err="1">
                <a:latin typeface="Comic Sans MS"/>
                <a:ea typeface="Comic Sans MS"/>
                <a:cs typeface="Comic Sans MS"/>
                <a:sym typeface="Comic Sans MS"/>
              </a:rPr>
              <a:t>Напа</a:t>
            </a:r>
            <a:r>
              <a:rPr lang="ru-RU" sz="1800" b="1" i="0" dirty="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Известное место Айя </a:t>
            </a:r>
            <a:r>
              <a:rPr lang="ru-RU" sz="1800" b="0" i="0" dirty="0" err="1">
                <a:latin typeface="Comic Sans MS"/>
                <a:ea typeface="Comic Sans MS"/>
                <a:cs typeface="Comic Sans MS"/>
                <a:sym typeface="Comic Sans MS"/>
              </a:rPr>
              <a:t>Напа</a:t>
            </a: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 считают молодёжным курортом, а </a:t>
            </a:r>
            <a:r>
              <a:rPr lang="ru-RU" sz="1800" b="0" i="0" dirty="0" err="1">
                <a:latin typeface="Comic Sans MS"/>
                <a:ea typeface="Comic Sans MS"/>
                <a:cs typeface="Comic Sans MS"/>
                <a:sym typeface="Comic Sans MS"/>
              </a:rPr>
              <a:t>Нисси</a:t>
            </a: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 Бич является наиболее привлекательным пляжем. Летом побережье переполнено сотнями гостей города. Главной особенностью этой достопримечательности считают песчаную косу и небольшой остров. Территория отлично подходит для любителей веселиться несколько дней. К сожалению, здесь не получится найти уединение.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81044"/>
            <a:ext cx="4795256" cy="307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36636"/>
            <a:ext cx="4795256" cy="269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/>
        </p:nvSpPr>
        <p:spPr>
          <a:xfrm>
            <a:off x="807720" y="1365174"/>
            <a:ext cx="10149840" cy="36933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https://ru.wikipedia.org/wiki/Туризм_на_Кипре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Информация про туризм на Кипре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https://zen.yandex.ru/media/id/5e7b8daa7bdb6e1b170e5cd0/top35-glavnye-dostoprimechatelnosti-kipra-chto-posmotret-i-kuda-shodit-foto-s-opisaniem-5f1c701409237c61745a5761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Информация про достопримечательности Кипра)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https://countrymeters.info/ru/Cyprus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Население Кипра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https://cyprusmagazine.ru/istoriya-kipra/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(История Кипра)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https://cyprusbutterfly.com.cy/blogs/cyprus-within-the-british-empire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1800" i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Кипр в составе Британской империи)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https://beentocyprus.com/istoriya-kipra.html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История Кипра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https://blazon.ru/strany/gerb-kipra.html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История возникновения Герба Кипра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https://cyprusbutterfly.com.cy/reference/cyprus-flag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История возникновения Флага Кипра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89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sz="3600" b="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РЕСПУБЛИКА КИПР 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0" y="1121568"/>
            <a:ext cx="12065794" cy="153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О</a:t>
            </a:r>
            <a:r>
              <a:rPr lang="ru-RU" b="0" strike="noStrike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стровное государство</a:t>
            </a:r>
            <a:r>
              <a:rPr lang="ru-RU" b="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на </a:t>
            </a:r>
            <a:r>
              <a:rPr lang="ru-RU" b="0" strike="noStrike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Среднем Востоке</a:t>
            </a:r>
            <a:r>
              <a:rPr lang="ru-RU" b="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(хотя вне географических критериев может считаться частью </a:t>
            </a:r>
            <a:r>
              <a:rPr lang="ru-RU" b="0" strike="noStrike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Европы</a:t>
            </a:r>
            <a:r>
              <a:rPr lang="ru-RU" b="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), в восточной части </a:t>
            </a:r>
            <a:r>
              <a:rPr lang="ru-RU" b="0" strike="noStrike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Средиземного моря</a:t>
            </a:r>
            <a:r>
              <a:rPr lang="ru-RU" b="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Член </a:t>
            </a:r>
            <a:r>
              <a:rPr lang="ru-RU" b="0" strike="noStrike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Европейского союза</a:t>
            </a:r>
            <a:r>
              <a:rPr lang="ru-RU" b="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с </a:t>
            </a:r>
            <a:r>
              <a:rPr lang="ru-RU" b="0" strike="noStrike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1 мая</a:t>
            </a:r>
            <a:r>
              <a:rPr lang="ru-RU" b="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r>
              <a:rPr lang="ru-RU" b="0" strike="noStrike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2004 года</a:t>
            </a:r>
            <a:r>
              <a:rPr lang="ru-RU" b="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144889"/>
            <a:ext cx="9290756" cy="471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86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СИМВОЛИКА</a:t>
            </a:r>
            <a:r>
              <a:rPr lang="ru-RU" b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КИПРА 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134" y="1584216"/>
            <a:ext cx="3939822" cy="259487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12" name="Google Shape;112;p16"/>
          <p:cNvSpPr txBox="1"/>
          <p:nvPr/>
        </p:nvSpPr>
        <p:spPr>
          <a:xfrm>
            <a:off x="491662" y="4550889"/>
            <a:ext cx="375523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omic Sans MS"/>
                <a:ea typeface="Comic Sans MS"/>
                <a:cs typeface="Comic Sans MS"/>
                <a:sym typeface="Comic Sans MS"/>
              </a:rPr>
              <a:t>Национальный флаг Республики Кипр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9377" y="1584216"/>
            <a:ext cx="3397957" cy="259487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8143356" y="4550889"/>
            <a:ext cx="28937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omic Sans MS"/>
                <a:ea typeface="Comic Sans MS"/>
                <a:cs typeface="Comic Sans MS"/>
                <a:sym typeface="Comic Sans MS"/>
              </a:rPr>
              <a:t>Герб Республики Кипр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4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</a:pPr>
            <a:br>
              <a:rPr lang="ru-RU" b="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br>
              <a:rPr lang="ru-RU" b="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br>
              <a:rPr lang="ru-RU" b="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ru-RU" b="0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ГЕРБ КИПРА</a:t>
            </a:r>
            <a:br>
              <a:rPr lang="ru-RU" dirty="0"/>
            </a:br>
            <a:endParaRPr dirty="0"/>
          </a:p>
        </p:txBody>
      </p:sp>
      <p:sp>
        <p:nvSpPr>
          <p:cNvPr id="120" name="Google Shape;120;p17"/>
          <p:cNvSpPr txBox="1"/>
          <p:nvPr/>
        </p:nvSpPr>
        <p:spPr>
          <a:xfrm>
            <a:off x="5574182" y="1439784"/>
            <a:ext cx="5948688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1" dirty="0">
                <a:latin typeface="Comic Sans MS"/>
                <a:ea typeface="Comic Sans MS"/>
                <a:cs typeface="Comic Sans MS"/>
                <a:sym typeface="Comic Sans MS"/>
              </a:rPr>
              <a:t>Герб </a:t>
            </a:r>
            <a:r>
              <a:rPr lang="ru-RU" sz="2000" b="1" i="1" dirty="0">
                <a:latin typeface="Comic Sans MS"/>
                <a:ea typeface="Comic Sans MS"/>
                <a:cs typeface="Comic Sans MS"/>
                <a:sym typeface="Comic Sans MS"/>
              </a:rPr>
              <a:t>Кипра</a:t>
            </a:r>
            <a:r>
              <a:rPr lang="ru-RU" sz="2000" b="0" i="1" dirty="0"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latin typeface="Comic Sans MS"/>
                <a:ea typeface="Comic Sans MS"/>
                <a:cs typeface="Comic Sans MS"/>
                <a:sym typeface="Comic Sans MS"/>
              </a:rPr>
              <a:t>На гербе Республики </a:t>
            </a:r>
            <a:r>
              <a:rPr lang="ru-RU" sz="2000" i="0" dirty="0">
                <a:latin typeface="Comic Sans MS"/>
                <a:ea typeface="Comic Sans MS"/>
                <a:cs typeface="Comic Sans MS"/>
                <a:sym typeface="Comic Sans MS"/>
              </a:rPr>
              <a:t>Кипр</a:t>
            </a:r>
            <a:r>
              <a:rPr lang="ru-RU" sz="2000" b="0" i="0" dirty="0">
                <a:latin typeface="Comic Sans MS"/>
                <a:ea typeface="Comic Sans MS"/>
                <a:cs typeface="Comic Sans MS"/>
                <a:sym typeface="Comic Sans MS"/>
              </a:rPr>
              <a:t> изображен щит медного цвета в обрамлении оливковых ветвей.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latin typeface="Comic Sans MS"/>
                <a:ea typeface="Comic Sans MS"/>
                <a:cs typeface="Comic Sans MS"/>
                <a:sym typeface="Comic Sans MS"/>
              </a:rPr>
              <a:t>На щите белый голубь, несущий в клюве оливковую ветвь, и надпись «1960» - год обретения </a:t>
            </a:r>
            <a:r>
              <a:rPr lang="ru-RU" sz="2000" i="0" dirty="0">
                <a:latin typeface="Comic Sans MS"/>
                <a:ea typeface="Comic Sans MS"/>
                <a:cs typeface="Comic Sans MS"/>
                <a:sym typeface="Comic Sans MS"/>
              </a:rPr>
              <a:t>Кипром</a:t>
            </a:r>
            <a:r>
              <a:rPr lang="ru-RU" sz="2000" b="0" i="0" dirty="0">
                <a:latin typeface="Comic Sans MS"/>
                <a:ea typeface="Comic Sans MS"/>
                <a:cs typeface="Comic Sans MS"/>
                <a:sym typeface="Comic Sans MS"/>
              </a:rPr>
              <a:t> независимости. Оливковые ветви на флаге и гербе являются </a:t>
            </a:r>
            <a:r>
              <a:rPr lang="ru-RU" sz="2000" i="0" dirty="0">
                <a:latin typeface="Comic Sans MS"/>
                <a:ea typeface="Comic Sans MS"/>
                <a:cs typeface="Comic Sans MS"/>
                <a:sym typeface="Comic Sans MS"/>
              </a:rPr>
              <a:t>символом</a:t>
            </a:r>
            <a:r>
              <a:rPr lang="ru-RU" sz="2000" b="0" i="0" dirty="0">
                <a:latin typeface="Comic Sans MS"/>
                <a:ea typeface="Comic Sans MS"/>
                <a:cs typeface="Comic Sans MS"/>
                <a:sym typeface="Comic Sans MS"/>
              </a:rPr>
              <a:t> плодородия, мира, победы и доброй вести.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latin typeface="Comic Sans MS"/>
                <a:ea typeface="Comic Sans MS"/>
                <a:cs typeface="Comic Sans MS"/>
                <a:sym typeface="Comic Sans MS"/>
              </a:rPr>
              <a:t>Библейский голубь с оливковой ветвью в клюве принес добрую весть ветхозаветному Ною.</a:t>
            </a:r>
            <a:endParaRPr sz="20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79" y="1477670"/>
            <a:ext cx="4302498" cy="40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600"/>
              <a:buFont typeface="Arial"/>
              <a:buNone/>
            </a:pPr>
            <a:r>
              <a:rPr lang="ru-RU"/>
              <a:t>ФЛАГ КИПРА </a:t>
            </a:r>
            <a:br>
              <a:rPr lang="ru-RU"/>
            </a:b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046" y="1982419"/>
            <a:ext cx="4967593" cy="274137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28" name="Google Shape;128;p18"/>
          <p:cNvSpPr txBox="1"/>
          <p:nvPr/>
        </p:nvSpPr>
        <p:spPr>
          <a:xfrm>
            <a:off x="5479084" y="1243587"/>
            <a:ext cx="6661709" cy="535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dirty="0">
                <a:latin typeface="Comic Sans MS"/>
                <a:ea typeface="Comic Sans MS"/>
                <a:cs typeface="Comic Sans MS"/>
                <a:sym typeface="Comic Sans MS"/>
              </a:rPr>
              <a:t>Флаг Кипра </a:t>
            </a: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представляет собой белое прямоугольное полотнище. В центре флага Кипра изображен бронзовый силуэт острова, под которым расположены две скрещенные оливковые ветви зеленого цвета.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Подобные символы были выбраны не случайно. Белый цвет флага главенствует: он символизирует мир и спокойствие в стране.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Что касается силуэта Кипра-еще 3 тысяч лет до нашей эры остров славился своими медными рудниками.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Официально был утвержден 16 августа 1960 года, в день получения страной независимости от колониального господства Великобритании.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С тех пор произошли лишь незначительные изменения во внешнем виде флага: был увеличен силуэт острова, а также немного удлинены оливковые ветви.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latin typeface="Comic Sans MS"/>
                <a:ea typeface="Comic Sans MS"/>
                <a:cs typeface="Comic Sans MS"/>
                <a:sym typeface="Comic Sans MS"/>
              </a:rPr>
              <a:t>Современный флаг Кипра – один из немногих государственных символов, который имеет на своем полотнище изображение территории страны.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14141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sz="half" idx="2"/>
          </p:nvPr>
        </p:nvSpPr>
        <p:spPr>
          <a:xfrm>
            <a:off x="4635398" y="1751990"/>
            <a:ext cx="7556602" cy="510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sz="1600" i="1" u="none" strike="noStrike" dirty="0">
                <a:latin typeface="Comic Sans MS"/>
                <a:ea typeface="Comic Sans MS"/>
                <a:cs typeface="Comic Sans MS"/>
                <a:sym typeface="Comic Sans MS"/>
              </a:rPr>
              <a:t>Классический период в истории Кипра — под властью эллинов и римлян: 480 г до н.э. — 330 г.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896"/>
              </a:spcBef>
              <a:spcAft>
                <a:spcPts val="0"/>
              </a:spcAft>
              <a:buSzPct val="100000"/>
              <a:buNone/>
            </a:pPr>
            <a:r>
              <a:rPr lang="ru-RU" sz="1600" b="0" i="0" dirty="0">
                <a:latin typeface="Comic Sans MS"/>
                <a:ea typeface="Comic Sans MS"/>
                <a:cs typeface="Comic Sans MS"/>
                <a:sym typeface="Comic Sans MS"/>
              </a:rPr>
              <a:t>Классическим принято считать период между 480-м и 330-м годами до н.э. V-й век до н.э. был ознаменован Греко-персидскими войнами, которые затронули и Кипр в том числе. Греки стремились к тому, чтобы изгнать персов со всех греческих земель, к числу которых относился и Кипр. Добиться этого удалось, но на небольшой период: в 450-м и 449-м годах до н.э.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896"/>
              </a:spcBef>
              <a:spcAft>
                <a:spcPts val="0"/>
              </a:spcAft>
              <a:buSzPct val="100000"/>
              <a:buNone/>
            </a:pPr>
            <a:r>
              <a:rPr lang="ru-RU" sz="1600" b="0" i="0" dirty="0">
                <a:latin typeface="Comic Sans MS"/>
                <a:ea typeface="Comic Sans MS"/>
                <a:cs typeface="Comic Sans MS"/>
                <a:sym typeface="Comic Sans MS"/>
              </a:rPr>
              <a:t>Так, именно Кипр в период правления </a:t>
            </a:r>
            <a:r>
              <a:rPr lang="ru-RU" sz="1600" b="0" i="0" dirty="0" err="1">
                <a:latin typeface="Comic Sans MS"/>
                <a:ea typeface="Comic Sans MS"/>
                <a:cs typeface="Comic Sans MS"/>
                <a:sym typeface="Comic Sans MS"/>
              </a:rPr>
              <a:t>Эвагораса</a:t>
            </a:r>
            <a:r>
              <a:rPr lang="ru-RU" sz="1600" b="0" i="0" dirty="0">
                <a:latin typeface="Comic Sans MS"/>
                <a:ea typeface="Comic Sans MS"/>
                <a:cs typeface="Comic Sans MS"/>
                <a:sym typeface="Comic Sans MS"/>
              </a:rPr>
              <a:t> в </a:t>
            </a:r>
            <a:r>
              <a:rPr lang="ru-RU" sz="1600" b="0" i="0" dirty="0" err="1">
                <a:latin typeface="Comic Sans MS"/>
                <a:ea typeface="Comic Sans MS"/>
                <a:cs typeface="Comic Sans MS"/>
                <a:sym typeface="Comic Sans MS"/>
              </a:rPr>
              <a:t>Саламисе</a:t>
            </a:r>
            <a:r>
              <a:rPr lang="ru-RU" sz="1600" b="0" i="0" dirty="0">
                <a:latin typeface="Comic Sans MS"/>
                <a:ea typeface="Comic Sans MS"/>
                <a:cs typeface="Comic Sans MS"/>
                <a:sym typeface="Comic Sans MS"/>
              </a:rPr>
              <a:t> становится одним из крупнейших культурных и политических центров Эллады. Жители Кипра продолжали поклоняться греческим богам. Внешний вид кипрских монет также разрабатывался греческими художниками.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896"/>
              </a:spcBef>
              <a:spcAft>
                <a:spcPts val="0"/>
              </a:spcAft>
              <a:buSzPct val="100000"/>
              <a:buNone/>
            </a:pPr>
            <a:r>
              <a:rPr lang="ru-RU" sz="1600" b="0" i="0" dirty="0">
                <a:latin typeface="Comic Sans MS"/>
                <a:ea typeface="Comic Sans MS"/>
                <a:cs typeface="Comic Sans MS"/>
                <a:sym typeface="Comic Sans MS"/>
              </a:rPr>
              <a:t>В период с 310 по 30-й годы до н.э. персы постепенно теряют контроль над Кипром. Окончательно их влияние ослабевает в тот момент, когда Александр Македонский начинает поход на восток. После гибели полководца правителем Кипра становится один из его военачальников, Птолемей. В этот период начинает усиливаться влияние Александрии на культуру и искусство Кипра. Стоит отметить, что династия Птолемеев рассматривала остров в основном в качестве военной базы. Кроме того, в период правления Птолемеев на Кипре широко велась добыча меди и леса для строительства кораблей.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896"/>
              </a:spcBef>
              <a:spcAft>
                <a:spcPts val="0"/>
              </a:spcAft>
              <a:buSzPct val="100000"/>
              <a:buNone/>
            </a:pPr>
            <a:r>
              <a:rPr lang="ru-RU" sz="1600" b="0" i="0" dirty="0">
                <a:latin typeface="Comic Sans MS"/>
                <a:ea typeface="Comic Sans MS"/>
                <a:cs typeface="Comic Sans MS"/>
                <a:sym typeface="Comic Sans MS"/>
              </a:rPr>
              <a:t>На смену Птолемеям пришли римляне, получившие власть на Кипре в 58-м году до н.э., что в период правления Римской империи Кипр называли «</a:t>
            </a:r>
            <a:r>
              <a:rPr lang="ru-RU" sz="1600" b="0" i="0" dirty="0" err="1">
                <a:latin typeface="Comic Sans MS"/>
                <a:ea typeface="Comic Sans MS"/>
                <a:cs typeface="Comic Sans MS"/>
                <a:sym typeface="Comic Sans MS"/>
              </a:rPr>
              <a:t>Купрумом</a:t>
            </a:r>
            <a:r>
              <a:rPr lang="ru-RU" sz="1600" b="0" i="0" dirty="0">
                <a:latin typeface="Comic Sans MS"/>
                <a:ea typeface="Comic Sans MS"/>
                <a:cs typeface="Comic Sans MS"/>
                <a:sym typeface="Comic Sans MS"/>
              </a:rPr>
              <a:t>», что в переводе с латыни означает «медь». </a:t>
            </a:r>
            <a:endParaRPr sz="700" dirty="0"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03677"/>
            <a:ext cx="4584191" cy="316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История Кипрской республики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sz="3600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ИСТОРИЯ КИПРСКОЙ РЕСПУБЛИКИ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idx="1"/>
          </p:nvPr>
        </p:nvSpPr>
        <p:spPr>
          <a:xfrm>
            <a:off x="5879795" y="1185976"/>
            <a:ext cx="6312205" cy="56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sz="2600" i="1" u="none" strike="noStrike" dirty="0">
                <a:latin typeface="Comic Sans MS"/>
                <a:ea typeface="Comic Sans MS"/>
                <a:cs typeface="Comic Sans MS"/>
                <a:sym typeface="Comic Sans MS"/>
              </a:rPr>
              <a:t>Кипр как британская колония: 1878 — 1960 гг</a:t>
            </a:r>
            <a:r>
              <a:rPr lang="ru-RU" sz="2600" i="0" u="none" strike="noStrike" dirty="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SzPct val="100000"/>
              <a:buNone/>
            </a:pPr>
            <a:r>
              <a:rPr lang="ru-RU" sz="2600" i="0" dirty="0">
                <a:latin typeface="Comic Sans MS"/>
                <a:ea typeface="Comic Sans MS"/>
                <a:cs typeface="Comic Sans MS"/>
                <a:sym typeface="Comic Sans MS"/>
              </a:rPr>
              <a:t>Османская империя теряет власть над островом в 1878-м году, когда в соответствии с секретным соглашением Кипр передается турками Великобритании. Начинается колониальное правление британцев, которое на время ставит крест на мечтах местных жителей о серьезных переменах в экономике, политике и социальной жизни острова. Кипр, давно мечтающий об объединении с Грецией, оказывается под гнетом власти колонистов, который приносит с собой серьезный спад в экономике. В итоге, в октябре 1931-го года на Кипре происходит серьезное восстание. Тем не менее, положительных результатов оно не дает: подавив бунт, колонизаторы еще больше ужесточают существующий режим.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SzPct val="100000"/>
              <a:buNone/>
            </a:pPr>
            <a:r>
              <a:rPr lang="ru-RU" sz="2600" i="0" dirty="0">
                <a:latin typeface="Comic Sans MS"/>
                <a:ea typeface="Comic Sans MS"/>
                <a:cs typeface="Comic Sans MS"/>
                <a:sym typeface="Comic Sans MS"/>
              </a:rPr>
              <a:t>Это движение существует в течение четырех лет: с 1955-го по 1959-й года. На острове создается Национальная организация кипрских борцов или ЭОКА. В конечном итоге Великобритания отказывается от притязаний на остров, однако желанного объединения с Грецией Кипру это так и не приносит. В Цюрихе и Лондоне подписываются соглашения, по которым создается независимая республика Кипр. Первым президентом Кипра становится архиепископ </a:t>
            </a:r>
            <a:r>
              <a:rPr lang="ru-RU" sz="2600" i="0" dirty="0" err="1">
                <a:latin typeface="Comic Sans MS"/>
                <a:ea typeface="Comic Sans MS"/>
                <a:cs typeface="Comic Sans MS"/>
                <a:sym typeface="Comic Sans MS"/>
              </a:rPr>
              <a:t>Макариос</a:t>
            </a:r>
            <a:r>
              <a:rPr lang="ru-RU" sz="2600" i="0" dirty="0">
                <a:latin typeface="Comic Sans MS"/>
                <a:ea typeface="Comic Sans MS"/>
                <a:cs typeface="Comic Sans MS"/>
                <a:sym typeface="Comic Sans MS"/>
              </a:rPr>
              <a:t> III. Его правление начинается 13 декабря 1959-го года.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endParaRPr sz="1600" b="0" i="0" dirty="0">
              <a:solidFill>
                <a:srgbClr val="3D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63525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222A35"/>
              </a:buClr>
              <a:buSzPct val="100000"/>
              <a:buNone/>
            </a:pPr>
            <a:endParaRPr dirty="0"/>
          </a:p>
        </p:txBody>
      </p:sp>
      <p:pic>
        <p:nvPicPr>
          <p:cNvPr id="150" name="Google Shape;150;p21" descr="Кипр в составе Британской империи: фото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9073"/>
            <a:ext cx="5618074" cy="408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3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</a:pPr>
            <a:r>
              <a:rPr lang="ru-RU" sz="3600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ИСТОРИЯ КИПРСКОЙ РЕСПУБЛИКИ</a:t>
            </a:r>
            <a:br>
              <a:rPr lang="ru-RU" sz="3600">
                <a:latin typeface="Bookman Old Style"/>
                <a:ea typeface="Bookman Old Style"/>
                <a:cs typeface="Bookman Old Style"/>
                <a:sym typeface="Bookman Old Style"/>
              </a:rPr>
            </a:b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149902" y="1456521"/>
            <a:ext cx="7042098" cy="540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i="1" strike="noStrike" dirty="0">
                <a:latin typeface="Comic Sans MS"/>
                <a:ea typeface="Comic Sans MS"/>
                <a:cs typeface="Comic Sans MS"/>
                <a:sym typeface="Comic Sans MS"/>
              </a:rPr>
              <a:t>Современная история Кипра: с 1960-го года и до наших дней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dirty="0">
                <a:latin typeface="Comic Sans MS"/>
                <a:ea typeface="Comic Sans MS"/>
                <a:cs typeface="Comic Sans MS"/>
                <a:sym typeface="Comic Sans MS"/>
              </a:rPr>
              <a:t>Официально создание Республики Кипр состоялось 16 августа 1960-го года. Новое государство присоединилось к целому ряду международных организаций, среди которых находились Совет Европы, ООН, Британское содружество, Движение неприсоединения.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dirty="0">
                <a:latin typeface="Comic Sans MS"/>
                <a:ea typeface="Comic Sans MS"/>
                <a:cs typeface="Comic Sans MS"/>
                <a:sym typeface="Comic Sans MS"/>
              </a:rPr>
              <a:t>На Кипре была создана собственная конституция, которая обеспечивала защиту базовых прав и свобод для граждан острова. В то же время этот документ содержал целый ряд положений, из-за которых его применение становилось слишком сложным и практически невозможным.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dirty="0">
                <a:latin typeface="Comic Sans MS"/>
                <a:ea typeface="Comic Sans MS"/>
                <a:cs typeface="Comic Sans MS"/>
                <a:sym typeface="Comic Sans MS"/>
              </a:rPr>
              <a:t>Президент Кипра предложил целый ряд поправок к конституции в 1963-м году, однако лидеры сообщества турко-киприотов, а также сама Турция отвергли их. В результате турко-киприоты покинули состав кипрского правительства, создав незаконное Временное турко-киприотское правительство.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dirty="0">
                <a:latin typeface="Comic Sans MS"/>
                <a:ea typeface="Comic Sans MS"/>
                <a:cs typeface="Comic Sans MS"/>
                <a:sym typeface="Comic Sans MS"/>
              </a:rPr>
              <a:t>С 2004-го года Кипр является членом Европейского союза, однако соглашение о вступлении республики в ЕС дополнено специальным протоколом. Он указывает, что законодательство ЕС в случае с Кипром не будет применяться на территориях, неподконтрольных правительству. После того, как кипрская проблема будет решена, протокол утратит свою силу. Сегодня переговоры о решении турко-кипрской проблемы продолжаются.</a:t>
            </a:r>
            <a:endParaRPr dirty="0"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651" y="1331367"/>
            <a:ext cx="4133088" cy="264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651" y="4074567"/>
            <a:ext cx="4133088" cy="25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89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ookman Old Style"/>
              <a:buNone/>
            </a:pPr>
            <a:r>
              <a:rPr lang="ru-RU" b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НАСЕЛЕНИЕ</a:t>
            </a:r>
            <a:r>
              <a:rPr lang="ru-RU"/>
              <a:t> 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0" y="1298448"/>
            <a:ext cx="4886553" cy="280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После разделения подавляющее большинство греков-киприотов живёт на юге, а терки-киприоты – на севере. Общее население составляет около 790 тыс. человек, из которых 160 тысяч – турки. Также на Кипре проживают 17 тысяч англичан, не менее 40 тысяч русских, 4 тысячи армян.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t="1281"/>
          <a:stretch/>
        </p:blipFill>
        <p:spPr>
          <a:xfrm>
            <a:off x="5543158" y="1298448"/>
            <a:ext cx="6648842" cy="4281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</TotalTime>
  <Words>1603</Words>
  <Application>Microsoft Office PowerPoint</Application>
  <PresentationFormat>Широкоэкранный</PresentationFormat>
  <Paragraphs>73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8" baseType="lpstr">
      <vt:lpstr>Arial Narrow</vt:lpstr>
      <vt:lpstr>Tahoma</vt:lpstr>
      <vt:lpstr>Century Gothic</vt:lpstr>
      <vt:lpstr>Merriweather</vt:lpstr>
      <vt:lpstr>Noto Sans Symbols</vt:lpstr>
      <vt:lpstr>Arial</vt:lpstr>
      <vt:lpstr>Comic Sans MS</vt:lpstr>
      <vt:lpstr>Wingdings 3</vt:lpstr>
      <vt:lpstr>Bookman Old Style</vt:lpstr>
      <vt:lpstr>Open Sans</vt:lpstr>
      <vt:lpstr>Ион</vt:lpstr>
      <vt:lpstr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“Российский экономический Университет им. Г.В. Плеханова Московский приборостроительный техникум </vt:lpstr>
      <vt:lpstr>РЕСПУБЛИКА КИПР </vt:lpstr>
      <vt:lpstr>СИМВОЛИКА КИПРА </vt:lpstr>
      <vt:lpstr>   ГЕРБ КИПРА </vt:lpstr>
      <vt:lpstr>ФЛАГ КИПРА  </vt:lpstr>
      <vt:lpstr>Презентация PowerPoint</vt:lpstr>
      <vt:lpstr>ИСТОРИЯ КИПРСКОЙ РЕСПУБЛИКИ</vt:lpstr>
      <vt:lpstr>ИСТОРИЯ КИПРСКОЙ РЕСПУБЛИКИ </vt:lpstr>
      <vt:lpstr>НАСЕЛЕНИЕ </vt:lpstr>
      <vt:lpstr>ТУРИЗМ </vt:lpstr>
      <vt:lpstr>ТУРИЗМ </vt:lpstr>
      <vt:lpstr>ТУРИЗМ </vt:lpstr>
      <vt:lpstr>  ДОСТОПРИМЕЧАТЕЛЬНОСТИ  </vt:lpstr>
      <vt:lpstr>ДОСТОПРИМЕЧАТЕЛЬНОСТИ</vt:lpstr>
      <vt:lpstr>ДОСТОПРИМЕЧАТЕЛЬНОСТИ</vt:lpstr>
      <vt:lpstr>ДОСТОПРИМЕЧАТЕЛЬНОСТИ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“Российский экономический Университет им. Г.В. Плеханова Московский приборостроительный техникум </dc:title>
  <dc:creator>Кирилл Ромашов</dc:creator>
  <cp:lastModifiedBy>Андрей Романов</cp:lastModifiedBy>
  <cp:revision>4</cp:revision>
  <dcterms:modified xsi:type="dcterms:W3CDTF">2022-10-31T03:12:55Z</dcterms:modified>
</cp:coreProperties>
</file>